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7" r:id="rId3"/>
    <p:sldId id="256" r:id="rId4"/>
    <p:sldId id="257" r:id="rId5"/>
    <p:sldId id="258" r:id="rId6"/>
    <p:sldId id="274" r:id="rId7"/>
    <p:sldId id="275" r:id="rId8"/>
    <p:sldId id="269" r:id="rId9"/>
    <p:sldId id="270" r:id="rId10"/>
    <p:sldId id="271" r:id="rId11"/>
    <p:sldId id="268" r:id="rId12"/>
    <p:sldId id="272" r:id="rId13"/>
    <p:sldId id="27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6600"/>
    <a:srgbClr val="011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33EB-6B35-4349-9090-BDF81D718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65576-DB12-446B-8555-43130484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428638-E197-4B35-B3A8-33B5BECA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D77F97-0FE7-4DBB-9C81-C735E86D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78F50D-05FE-4718-BC30-23F94C59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56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2902E-041C-43D3-A8B0-17615765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D6EF33-0006-4972-B42B-56E40E26C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3AF72E-76BD-4577-9FC3-D676D803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2C40E-30AA-4442-BB3F-1BEE8C97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A0B483-3C8A-48FD-9BE2-C4A86A46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9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332641-B3ED-47A7-856C-43713AEF43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4342CE-F264-4FDB-A413-0806AC2FE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1F84C7-F672-4571-BA76-FA72C81A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C41759-9FFF-4130-9935-DE14A3E3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38844-91EF-4398-8C09-8F634C0E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595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9132A-80F0-4CCC-94B8-49E31E1C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B4314-E617-4DA0-82F2-653105A5E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F01DBF-CA58-4FD2-BC6B-EACE05B8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67D272-490C-4C8A-A738-7D893F77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BB839D-76B3-4838-8970-DB2415D1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53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B1ED6-BE1D-4882-84DC-8FF0FF49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A24D9F-931E-4D62-B638-D69F80182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C1C4D8-E2B2-4E93-9A26-F9343A68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FA1E2-53F3-4E39-97FE-D27FB434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B1227-2B92-473F-8914-8F787717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732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803C4-F07B-45C1-83E5-4C34C711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803320-EF98-4AA7-8287-C6DC9995D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0E165E-11C8-4494-A89A-53FE20770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3CEF1E-2CA2-4070-B4EB-1FD7B7AF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478332-B95C-4024-AA79-6A07BCCF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A8A8DE-D83A-47EC-B1A3-4DAF65D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77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956D6-1B36-4383-86E7-51A05513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E5EA40-002E-48F6-AF6B-BA9995F50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A3AB14-E492-40F6-B82C-AD1F83C11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19832F-2285-46B3-B33E-0FDA9E6D6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5EAEA41-2B9D-4474-A919-B80F7F6FA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C2DC1D-64F9-45AF-8059-4C5AE176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A81E5F-D08C-47C9-AF96-477B3A8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4A654EA-C71B-431F-B437-EC925313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64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14A0D-0A40-4FE9-9989-036245E9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57B43E-9ED9-4E68-9610-B3E38A18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36F48B-44D7-4F67-AFD2-6CA07F5E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87FC2A-8828-4F60-9B5A-E7E9B03D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430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911490-2FA4-4768-B7C6-D4F63797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E14CF4-71CB-431B-8235-31E5FFEB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C61C5F-37B0-4300-A47D-B8F8B41C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47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47C86-2B96-4EB0-95B9-AD6D9817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DA169-A0A0-46B1-BA1E-F2FA217A2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C28780-7F3A-46B5-85F2-B0707604C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172D22-AF24-425E-836C-9EA409B2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FE29E0-2689-4438-905F-189722FA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075861-F7C3-4E1F-8F77-55195667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41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81E23-8D68-4BBC-B520-641A337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6CA8A9-9198-4EE9-9DD5-203E115B8B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0FAEE-A0F4-412C-9865-1091CC7BF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082F34-A6D0-4BAE-9C32-C46D4519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1F8061-DCCF-4272-9983-3438FCC67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0D80F3-C967-4029-85BD-9484CE04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15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9326DC-ABD4-4ADE-ABA8-A69553C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BEBC30-5EC2-4AF3-AE4B-741CA1353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5EAC2-49CF-4312-AA11-644572471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9180-2F7A-42C3-B75D-157B3C797252}" type="datetimeFigureOut">
              <a:rPr lang="es-ES" smtClean="0"/>
              <a:t>10/12/24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955502-AF1F-4653-94DE-2E67A0560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09D0E-9C0C-497B-A67D-35916C0B9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59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CA9917-EAE2-49A0-B7B4-2577DCD8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333" y="-1129063"/>
            <a:ext cx="6294488" cy="81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B5F877-9B1B-4E8E-BDCB-798A01C09AEF}"/>
              </a:ext>
            </a:extLst>
          </p:cNvPr>
          <p:cNvSpPr txBox="1"/>
          <p:nvPr/>
        </p:nvSpPr>
        <p:spPr>
          <a:xfrm>
            <a:off x="3141505" y="990693"/>
            <a:ext cx="59089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Cambios en la estructura de la columna de agua. </a:t>
            </a:r>
          </a:p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Observaciones y modelos. </a:t>
            </a: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Nuevos resultados RADCAN.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Reunión 10/12/2024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6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AB06C-AF94-F996-6837-93227DD22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/>
          <a:stretch/>
        </p:blipFill>
        <p:spPr>
          <a:xfrm>
            <a:off x="2612571" y="1017395"/>
            <a:ext cx="7688664" cy="4663440"/>
          </a:xfrm>
          <a:prstGeom prst="rect">
            <a:avLst/>
          </a:prstGeom>
        </p:spPr>
      </p:pic>
      <p:sp>
        <p:nvSpPr>
          <p:cNvPr id="5" name="CuadroTexto 3">
            <a:extLst>
              <a:ext uri="{FF2B5EF4-FFF2-40B4-BE49-F238E27FC236}">
                <a16:creationId xmlns:a16="http://schemas.microsoft.com/office/drawing/2014/main" id="{9D861157-831E-4ABB-163A-883D468722B2}"/>
              </a:ext>
            </a:extLst>
          </p:cNvPr>
          <p:cNvSpPr txBox="1"/>
          <p:nvPr/>
        </p:nvSpPr>
        <p:spPr>
          <a:xfrm>
            <a:off x="2815306" y="281829"/>
            <a:ext cx="656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</a:t>
            </a:r>
          </a:p>
        </p:txBody>
      </p:sp>
    </p:spTree>
    <p:extLst>
      <p:ext uri="{BB962C8B-B14F-4D97-AF65-F5344CB8AC3E}">
        <p14:creationId xmlns:p14="http://schemas.microsoft.com/office/powerpoint/2010/main" val="2516074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AA365D-0E5C-64EE-93D1-D9165254D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68" y="651161"/>
            <a:ext cx="6343022" cy="3171512"/>
          </a:xfrm>
          <a:prstGeom prst="rect">
            <a:avLst/>
          </a:prstGeom>
        </p:spPr>
      </p:pic>
      <p:sp>
        <p:nvSpPr>
          <p:cNvPr id="2" name="CuadroTexto 3">
            <a:extLst>
              <a:ext uri="{FF2B5EF4-FFF2-40B4-BE49-F238E27FC236}">
                <a16:creationId xmlns:a16="http://schemas.microsoft.com/office/drawing/2014/main" id="{3B2B4948-9543-6E6D-4806-3F630EC59484}"/>
              </a:ext>
            </a:extLst>
          </p:cNvPr>
          <p:cNvSpPr txBox="1"/>
          <p:nvPr/>
        </p:nvSpPr>
        <p:spPr>
          <a:xfrm>
            <a:off x="1810223" y="281829"/>
            <a:ext cx="857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CMIP6: </a:t>
            </a:r>
            <a:r>
              <a:rPr lang="es-ES" sz="1800" b="1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Ciclo estacional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A3479-E5BE-AB6D-EF01-E4E3687B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95" y="550468"/>
            <a:ext cx="6745793" cy="3372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9BE92-735C-BE43-5C65-1E90EE612A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"/>
          <a:stretch/>
        </p:blipFill>
        <p:spPr>
          <a:xfrm>
            <a:off x="2842775" y="3822673"/>
            <a:ext cx="6343024" cy="30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2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>
            <a:extLst>
              <a:ext uri="{FF2B5EF4-FFF2-40B4-BE49-F238E27FC236}">
                <a16:creationId xmlns:a16="http://schemas.microsoft.com/office/drawing/2014/main" id="{F0D0ED31-AF32-8ED9-1811-05A2E97C7F1A}"/>
              </a:ext>
            </a:extLst>
          </p:cNvPr>
          <p:cNvSpPr txBox="1"/>
          <p:nvPr/>
        </p:nvSpPr>
        <p:spPr>
          <a:xfrm>
            <a:off x="1392644" y="281829"/>
            <a:ext cx="940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CMIP6: </a:t>
            </a:r>
            <a:r>
              <a:rPr lang="es-ES" sz="1800" b="1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variabilidad interanual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C4E7C-13BC-5D2A-B930-A5F093D4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2" y="1085055"/>
            <a:ext cx="6221604" cy="248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CE69A-5DB9-0335-CB22-EF0C8E319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96" y="4237417"/>
            <a:ext cx="6010589" cy="2404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ECE7F-E5E3-FEDC-14C7-58359ADA9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9708"/>
            <a:ext cx="6010590" cy="2404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9AAC8B-87E7-34ED-4459-998A8066F812}"/>
              </a:ext>
            </a:extLst>
          </p:cNvPr>
          <p:cNvSpPr txBox="1"/>
          <p:nvPr/>
        </p:nvSpPr>
        <p:spPr>
          <a:xfrm>
            <a:off x="2688771" y="94554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ES" dirty="0"/>
              <a:t>1 [</a:t>
            </a:r>
            <a:r>
              <a:rPr lang="en-ES" i="1" dirty="0"/>
              <a:t>kg m</a:t>
            </a:r>
            <a:r>
              <a:rPr lang="en-ES" i="1" baseline="30000" dirty="0"/>
              <a:t>-3</a:t>
            </a:r>
            <a:r>
              <a:rPr lang="en-ES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18A42-6972-17FA-6C6F-8E56287924B4}"/>
              </a:ext>
            </a:extLst>
          </p:cNvPr>
          <p:cNvSpPr txBox="1"/>
          <p:nvPr/>
        </p:nvSpPr>
        <p:spPr>
          <a:xfrm>
            <a:off x="8664192" y="94554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</a:t>
            </a:r>
            <a:r>
              <a:rPr lang="en-ES" i="1" dirty="0"/>
              <a:t>[m]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8B169-77C7-F9BF-6A75-746A436C9F28}"/>
              </a:ext>
            </a:extLst>
          </p:cNvPr>
          <p:cNvSpPr txBox="1"/>
          <p:nvPr/>
        </p:nvSpPr>
        <p:spPr>
          <a:xfrm>
            <a:off x="5579347" y="4007591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b3</a:t>
            </a:r>
            <a:r>
              <a:rPr lang="en-ES" dirty="0"/>
              <a:t> [</a:t>
            </a:r>
            <a:r>
              <a:rPr lang="en-ES" i="1" dirty="0"/>
              <a:t>kg m</a:t>
            </a:r>
            <a:r>
              <a:rPr lang="en-ES" i="1" baseline="30000" dirty="0"/>
              <a:t>-4</a:t>
            </a:r>
            <a:r>
              <a:rPr lang="en-E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2567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36E56-BDAF-0FAB-F822-5E5C3A977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"/>
          <a:stretch/>
        </p:blipFill>
        <p:spPr>
          <a:xfrm>
            <a:off x="-36838" y="1181991"/>
            <a:ext cx="6092649" cy="2297249"/>
          </a:xfrm>
          <a:prstGeom prst="rect">
            <a:avLst/>
          </a:prstGeom>
        </p:spPr>
      </p:pic>
      <p:sp>
        <p:nvSpPr>
          <p:cNvPr id="2" name="CuadroTexto 3">
            <a:extLst>
              <a:ext uri="{FF2B5EF4-FFF2-40B4-BE49-F238E27FC236}">
                <a16:creationId xmlns:a16="http://schemas.microsoft.com/office/drawing/2014/main" id="{F0D0ED31-AF32-8ED9-1811-05A2E97C7F1A}"/>
              </a:ext>
            </a:extLst>
          </p:cNvPr>
          <p:cNvSpPr txBox="1"/>
          <p:nvPr/>
        </p:nvSpPr>
        <p:spPr>
          <a:xfrm>
            <a:off x="1670769" y="281829"/>
            <a:ext cx="885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CMIP6: </a:t>
            </a:r>
            <a:r>
              <a:rPr lang="es-ES" sz="1800" b="1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tendencia SSP585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81F4F-7FF8-7090-C40E-AFBE417BC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335" y="4040214"/>
            <a:ext cx="6666453" cy="266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BB7C3-BA3B-CDE5-2F07-79ED827A5F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/>
          <a:stretch/>
        </p:blipFill>
        <p:spPr>
          <a:xfrm>
            <a:off x="6166334" y="995362"/>
            <a:ext cx="5908433" cy="2556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8EEFF-CDE3-1A40-C7F8-39A2DB1F5927}"/>
              </a:ext>
            </a:extLst>
          </p:cNvPr>
          <p:cNvSpPr txBox="1"/>
          <p:nvPr/>
        </p:nvSpPr>
        <p:spPr>
          <a:xfrm>
            <a:off x="2688771" y="94554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ES" dirty="0"/>
              <a:t>1 [</a:t>
            </a:r>
            <a:r>
              <a:rPr lang="en-ES" i="1" dirty="0"/>
              <a:t>kg m</a:t>
            </a:r>
            <a:r>
              <a:rPr lang="en-ES" i="1" baseline="30000" dirty="0"/>
              <a:t>-3</a:t>
            </a:r>
            <a:r>
              <a:rPr lang="en-ES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A10AA-7BC8-F635-1F99-DD01EA2013BA}"/>
              </a:ext>
            </a:extLst>
          </p:cNvPr>
          <p:cNvSpPr txBox="1"/>
          <p:nvPr/>
        </p:nvSpPr>
        <p:spPr>
          <a:xfrm>
            <a:off x="8664192" y="94554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</a:t>
            </a:r>
            <a:r>
              <a:rPr lang="en-ES" i="1" dirty="0"/>
              <a:t>[m]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0E34C-E296-9600-C1E9-047D5310FE19}"/>
              </a:ext>
            </a:extLst>
          </p:cNvPr>
          <p:cNvSpPr txBox="1"/>
          <p:nvPr/>
        </p:nvSpPr>
        <p:spPr>
          <a:xfrm>
            <a:off x="5579347" y="4007591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b3</a:t>
            </a:r>
            <a:r>
              <a:rPr lang="en-ES" dirty="0"/>
              <a:t> [</a:t>
            </a:r>
            <a:r>
              <a:rPr lang="en-ES" i="1" dirty="0"/>
              <a:t>kg m</a:t>
            </a:r>
            <a:r>
              <a:rPr lang="en-ES" i="1" baseline="30000" dirty="0"/>
              <a:t>-4</a:t>
            </a:r>
            <a:r>
              <a:rPr lang="en-E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8095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26">
            <a:extLst>
              <a:ext uri="{FF2B5EF4-FFF2-40B4-BE49-F238E27FC236}">
                <a16:creationId xmlns:a16="http://schemas.microsoft.com/office/drawing/2014/main" id="{E76DD90D-CCF1-4393-BE57-F7497DEC1D68}"/>
              </a:ext>
            </a:extLst>
          </p:cNvPr>
          <p:cNvSpPr>
            <a:spLocks/>
          </p:cNvSpPr>
          <p:nvPr/>
        </p:nvSpPr>
        <p:spPr bwMode="auto">
          <a:xfrm>
            <a:off x="0" y="1588"/>
            <a:ext cx="12192000" cy="6858000"/>
          </a:xfrm>
          <a:custGeom>
            <a:avLst/>
            <a:gdLst>
              <a:gd name="T0" fmla="*/ 4572000 w 9144000"/>
              <a:gd name="T1" fmla="*/ 0 h 6858000"/>
              <a:gd name="T2" fmla="*/ 9144000 w 9144000"/>
              <a:gd name="T3" fmla="*/ 3429000 h 6858000"/>
              <a:gd name="T4" fmla="*/ 4572000 w 9144000"/>
              <a:gd name="T5" fmla="*/ 6858000 h 6858000"/>
              <a:gd name="T6" fmla="*/ 0 w 9144000"/>
              <a:gd name="T7" fmla="*/ 3429000 h 685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74684 w 9144000"/>
              <a:gd name="T13" fmla="*/ 74684 h 6858000"/>
              <a:gd name="T14" fmla="*/ 9069316 w 9144000"/>
              <a:gd name="T15" fmla="*/ 6783316 h 685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4684" y="74684"/>
                </a:moveTo>
                <a:lnTo>
                  <a:pt x="74684" y="6783316"/>
                </a:lnTo>
                <a:lnTo>
                  <a:pt x="9069316" y="6783316"/>
                </a:lnTo>
                <a:lnTo>
                  <a:pt x="9069316" y="74684"/>
                </a:lnTo>
                <a:lnTo>
                  <a:pt x="74684" y="7468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s-E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ADFD57A-424B-4ADC-996E-7D36F3E09842}"/>
              </a:ext>
            </a:extLst>
          </p:cNvPr>
          <p:cNvSpPr txBox="1"/>
          <p:nvPr/>
        </p:nvSpPr>
        <p:spPr>
          <a:xfrm>
            <a:off x="0" y="0"/>
            <a:ext cx="12192000" cy="368301"/>
          </a:xfrm>
          <a:prstGeom prst="rect">
            <a:avLst/>
          </a:prstGeom>
          <a:solidFill>
            <a:srgbClr val="BFBFBF"/>
          </a:solidFill>
          <a:ln cap="flat">
            <a:noFill/>
          </a:ln>
        </p:spPr>
        <p:txBody>
          <a:bodyPr wrap="square" anchorCtr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dirty="0">
                <a:solidFill>
                  <a:srgbClr val="334A5D"/>
                </a:solidFill>
                <a:latin typeface="Copperplate Gothic Bold" pitchFamily="34"/>
              </a:rPr>
              <a:t>Introduction</a:t>
            </a:r>
            <a:endParaRPr lang="en-US" sz="1800" b="1" dirty="0">
              <a:solidFill>
                <a:srgbClr val="334A5D"/>
              </a:solidFill>
              <a:effectLst>
                <a:outerShdw dist="50804" dir="5400000">
                  <a:srgbClr val="000000"/>
                </a:outerShdw>
              </a:effectLst>
              <a:latin typeface="Copperplate Gothic Bold" pitchFamily="34"/>
            </a:endParaRP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70DBFB24-DB45-4308-B209-C42453F36182}"/>
              </a:ext>
            </a:extLst>
          </p:cNvPr>
          <p:cNvSpPr txBox="1"/>
          <p:nvPr/>
        </p:nvSpPr>
        <p:spPr>
          <a:xfrm>
            <a:off x="964113" y="426205"/>
            <a:ext cx="459575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What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do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we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know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about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and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how</a:t>
            </a:r>
            <a:r>
              <a:rPr lang="es-ES" b="1" i="0" u="none" strike="noStrike" kern="1200" cap="none" spc="0" dirty="0">
                <a:solidFill>
                  <a:srgbClr val="595959"/>
                </a:solidFill>
                <a:uFillTx/>
              </a:rPr>
              <a:t> do </a:t>
            </a:r>
            <a:r>
              <a:rPr lang="es-ES" b="1" i="0" u="none" strike="noStrike" kern="1200" cap="none" spc="0" dirty="0" err="1">
                <a:solidFill>
                  <a:srgbClr val="595959"/>
                </a:solidFill>
                <a:uFillTx/>
              </a:rPr>
              <a:t>we</a:t>
            </a:r>
            <a:r>
              <a:rPr lang="es-ES" b="1" i="0" u="none" strike="noStrike" kern="1200" cap="none" spc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dirty="0" err="1">
                <a:solidFill>
                  <a:srgbClr val="595959"/>
                </a:solidFill>
                <a:uFillTx/>
              </a:rPr>
              <a:t>measure</a:t>
            </a:r>
            <a:r>
              <a:rPr lang="es-ES" b="1" i="0" u="none" strike="noStrike" kern="1200" cap="none" spc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ocean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stratification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?</a:t>
            </a:r>
            <a:r>
              <a:rPr lang="es-ES" b="1" i="0" u="none" strike="noStrike" kern="1200" cap="none" spc="0" dirty="0">
                <a:solidFill>
                  <a:srgbClr val="595959"/>
                </a:solidFill>
                <a:uFillTx/>
              </a:rPr>
              <a:t> </a:t>
            </a:r>
            <a:endParaRPr lang="en-US" b="1" i="0" u="none" strike="noStrike" kern="1200" cap="none" spc="0" baseline="0" dirty="0">
              <a:solidFill>
                <a:srgbClr val="595959"/>
              </a:solidFill>
              <a:uFillTx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28328F0-4D7C-4A84-9FD7-30570A30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20" y="1525645"/>
            <a:ext cx="7586977" cy="4845419"/>
          </a:xfrm>
          <a:prstGeom prst="rect">
            <a:avLst/>
          </a:prstGeom>
        </p:spPr>
      </p:pic>
      <p:sp>
        <p:nvSpPr>
          <p:cNvPr id="17" name="Rectángulo 19">
            <a:extLst>
              <a:ext uri="{FF2B5EF4-FFF2-40B4-BE49-F238E27FC236}">
                <a16:creationId xmlns:a16="http://schemas.microsoft.com/office/drawing/2014/main" id="{D132148F-3273-4968-9307-F0EEAA89F83E}"/>
              </a:ext>
            </a:extLst>
          </p:cNvPr>
          <p:cNvSpPr/>
          <p:nvPr/>
        </p:nvSpPr>
        <p:spPr>
          <a:xfrm>
            <a:off x="964113" y="1465480"/>
            <a:ext cx="7586977" cy="4802139"/>
          </a:xfrm>
          <a:prstGeom prst="rect">
            <a:avLst/>
          </a:prstGeom>
          <a:solidFill>
            <a:srgbClr val="FFFFFF">
              <a:alpha val="51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152 CuadroTexto">
            <a:extLst>
              <a:ext uri="{FF2B5EF4-FFF2-40B4-BE49-F238E27FC236}">
                <a16:creationId xmlns:a16="http://schemas.microsoft.com/office/drawing/2014/main" id="{31E6A15F-9F03-46F4-952D-285975C33079}"/>
              </a:ext>
            </a:extLst>
          </p:cNvPr>
          <p:cNvSpPr txBox="1"/>
          <p:nvPr/>
        </p:nvSpPr>
        <p:spPr>
          <a:xfrm>
            <a:off x="1153173" y="1211089"/>
            <a:ext cx="4217630" cy="7848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However, this ‘top-down’ control describes the evolution of the </a:t>
            </a:r>
            <a:r>
              <a:rPr lang="en-US" sz="1500" b="1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seasonal</a:t>
            </a:r>
            <a:r>
              <a:rPr lang="en-US" sz="1500" b="0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 </a:t>
            </a:r>
            <a:r>
              <a:rPr lang="en-US" sz="1500" b="1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pycnocline, a feature by definition created and destroyed every year</a:t>
            </a:r>
            <a:r>
              <a:rPr lang="en-US" sz="1500" b="0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. </a:t>
            </a:r>
            <a:endParaRPr lang="es-ES" sz="1500" b="0" i="0" u="none" strike="noStrike" kern="1200" cap="none" spc="0" baseline="0" dirty="0">
              <a:solidFill>
                <a:srgbClr val="000000"/>
              </a:solidFill>
              <a:uFillTx/>
              <a:latin typeface="+mj-lt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11066B4-869F-4F75-9895-C1ED8B9C4B21}"/>
              </a:ext>
            </a:extLst>
          </p:cNvPr>
          <p:cNvGrpSpPr/>
          <p:nvPr/>
        </p:nvGrpSpPr>
        <p:grpSpPr>
          <a:xfrm>
            <a:off x="6254593" y="466263"/>
            <a:ext cx="5196001" cy="744826"/>
            <a:chOff x="6254593" y="466263"/>
            <a:chExt cx="5196001" cy="744826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E6F2DCF6-2738-4530-8518-1BFA94213EEE}"/>
                </a:ext>
              </a:extLst>
            </p:cNvPr>
            <p:cNvSpPr/>
            <p:nvPr/>
          </p:nvSpPr>
          <p:spPr>
            <a:xfrm>
              <a:off x="6301269" y="466263"/>
              <a:ext cx="5149325" cy="744826"/>
            </a:xfrm>
            <a:prstGeom prst="roundRect">
              <a:avLst>
                <a:gd name="adj" fmla="val 3077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4E2EC3A-724B-45EB-A3A5-D111D753C4C7}"/>
                </a:ext>
              </a:extLst>
            </p:cNvPr>
            <p:cNvSpPr/>
            <p:nvPr/>
          </p:nvSpPr>
          <p:spPr>
            <a:xfrm>
              <a:off x="6254593" y="526030"/>
              <a:ext cx="5196001" cy="61555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Barrier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layer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against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turbulent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mixing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processes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= 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permanent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pycnocline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a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circulation-driven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feature</a:t>
              </a:r>
              <a:endParaRPr lang="es-ES" sz="1700" b="1" i="0" u="none" strike="noStrike" kern="1200" cap="none" spc="0" baseline="0" dirty="0">
                <a:solidFill>
                  <a:srgbClr val="595959"/>
                </a:solidFill>
                <a:uFillTx/>
              </a:endParaRP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294E1CFD-F526-4AC0-A52C-6C6D85C3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27" y="1229824"/>
            <a:ext cx="5853232" cy="5437062"/>
          </a:xfrm>
          <a:prstGeom prst="rect">
            <a:avLst/>
          </a:prstGeom>
        </p:spPr>
      </p:pic>
      <p:grpSp>
        <p:nvGrpSpPr>
          <p:cNvPr id="33" name="Grupo 32">
            <a:extLst>
              <a:ext uri="{FF2B5EF4-FFF2-40B4-BE49-F238E27FC236}">
                <a16:creationId xmlns:a16="http://schemas.microsoft.com/office/drawing/2014/main" id="{075CC424-0440-40E4-AA04-F3E1A2EE2DCE}"/>
              </a:ext>
            </a:extLst>
          </p:cNvPr>
          <p:cNvGrpSpPr/>
          <p:nvPr/>
        </p:nvGrpSpPr>
        <p:grpSpPr>
          <a:xfrm>
            <a:off x="860309" y="5191771"/>
            <a:ext cx="4886918" cy="949037"/>
            <a:chOff x="842020" y="5167745"/>
            <a:chExt cx="4886918" cy="949037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D44CD2D-8BC6-45B5-B117-817506873BCF}"/>
                </a:ext>
              </a:extLst>
            </p:cNvPr>
            <p:cNvSpPr/>
            <p:nvPr/>
          </p:nvSpPr>
          <p:spPr>
            <a:xfrm>
              <a:off x="842020" y="5167745"/>
              <a:ext cx="4886918" cy="949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152 CuadroTexto">
              <a:extLst>
                <a:ext uri="{FF2B5EF4-FFF2-40B4-BE49-F238E27FC236}">
                  <a16:creationId xmlns:a16="http://schemas.microsoft.com/office/drawing/2014/main" id="{9B976DCE-6EE2-490B-AFE2-5304C0465FC1}"/>
                </a:ext>
              </a:extLst>
            </p:cNvPr>
            <p:cNvSpPr txBox="1"/>
            <p:nvPr/>
          </p:nvSpPr>
          <p:spPr>
            <a:xfrm>
              <a:off x="1286707" y="5292004"/>
              <a:ext cx="3911705" cy="61555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00" b="1" i="0" u="none" strike="noStrike" kern="1200" cap="none" spc="0" baseline="0" dirty="0">
                  <a:solidFill>
                    <a:srgbClr val="000000"/>
                  </a:solidFill>
                  <a:uFillTx/>
                  <a:latin typeface="+mj-lt"/>
                </a:rPr>
                <a:t>Why and how this control could drive long term changes on</a:t>
              </a:r>
              <a:r>
                <a:rPr lang="en-US" sz="1700" b="1" i="0" u="none" strike="noStrike" kern="0" cap="none" spc="0" baseline="0" dirty="0">
                  <a:solidFill>
                    <a:srgbClr val="000000"/>
                  </a:solidFill>
                  <a:uFillTx/>
                  <a:latin typeface="+mj-lt"/>
                </a:rPr>
                <a:t> stratification and mixing?</a:t>
              </a:r>
              <a:r>
                <a:rPr lang="en-US" sz="1700" b="1" i="0" u="none" strike="noStrike" kern="1200" cap="none" spc="0" baseline="0" dirty="0">
                  <a:solidFill>
                    <a:srgbClr val="000000"/>
                  </a:solidFill>
                  <a:uFillTx/>
                  <a:latin typeface="+mj-lt"/>
                </a:rPr>
                <a:t> </a:t>
              </a:r>
              <a:endParaRPr lang="es-ES" sz="1700" b="1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endParaRP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C87B475-568C-4174-A4F5-333B43503FE9}"/>
              </a:ext>
            </a:extLst>
          </p:cNvPr>
          <p:cNvSpPr txBox="1"/>
          <p:nvPr/>
        </p:nvSpPr>
        <p:spPr>
          <a:xfrm>
            <a:off x="11651479" y="6543698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2130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736B46-909D-43D4-A702-2500C30E2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4882" y="-1152598"/>
            <a:ext cx="6242236" cy="9778960"/>
          </a:xfrm>
          <a:prstGeom prst="rect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13E1D1E0-E918-422C-A06E-7627DA3AC0BE}"/>
              </a:ext>
            </a:extLst>
          </p:cNvPr>
          <p:cNvSpPr txBox="1"/>
          <p:nvPr/>
        </p:nvSpPr>
        <p:spPr>
          <a:xfrm>
            <a:off x="3798125" y="790099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MLD (m)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F40F087E-0BC9-45FC-9952-D7ED287A5527}"/>
              </a:ext>
            </a:extLst>
          </p:cNvPr>
          <p:cNvSpPr txBox="1"/>
          <p:nvPr/>
        </p:nvSpPr>
        <p:spPr>
          <a:xfrm>
            <a:off x="3320426" y="2696762"/>
            <a:ext cx="5551148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04BBBF41-E491-42CD-8DF8-CF7321633EB3}"/>
              </a:ext>
            </a:extLst>
          </p:cNvPr>
          <p:cNvSpPr txBox="1"/>
          <p:nvPr/>
        </p:nvSpPr>
        <p:spPr>
          <a:xfrm>
            <a:off x="3798125" y="4565887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Pendiente de la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picnoclina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principal, b</a:t>
            </a:r>
            <a:r>
              <a:rPr lang="es-ES" sz="1500" b="1" i="0" u="none" strike="noStrike" kern="1200" cap="none" spc="0" baseline="-25000" dirty="0">
                <a:solidFill>
                  <a:srgbClr val="595959"/>
                </a:solidFill>
                <a:uFillTx/>
                <a:latin typeface="+mj-lt"/>
              </a:rPr>
              <a:t>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41DEFF1D-A00C-4CD2-AB32-6BDE17D0BEA8}"/>
              </a:ext>
            </a:extLst>
          </p:cNvPr>
          <p:cNvSpPr txBox="1"/>
          <p:nvPr/>
        </p:nvSpPr>
        <p:spPr>
          <a:xfrm>
            <a:off x="7057618" y="1494681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FF6600"/>
                </a:solidFill>
                <a:uFillTx/>
                <a:latin typeface="+mj-lt"/>
              </a:rPr>
              <a:t>G4</a:t>
            </a:r>
            <a:endParaRPr lang="en-US" sz="1500" b="1" i="0" u="none" strike="noStrike" kern="1200" cap="none" spc="0" baseline="0" dirty="0">
              <a:solidFill>
                <a:srgbClr val="FF6600"/>
              </a:solidFill>
              <a:uFillTx/>
              <a:latin typeface="+mj-lt"/>
            </a:endParaRP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E66E1708-B436-47B1-BEFA-B5988947D04A}"/>
              </a:ext>
            </a:extLst>
          </p:cNvPr>
          <p:cNvSpPr txBox="1"/>
          <p:nvPr/>
        </p:nvSpPr>
        <p:spPr>
          <a:xfrm>
            <a:off x="3320426" y="2095721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chemeClr val="accent5">
                    <a:lumMod val="60000"/>
                    <a:lumOff val="40000"/>
                  </a:schemeClr>
                </a:solidFill>
                <a:uFillTx/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chemeClr val="accent5">
                  <a:lumMod val="60000"/>
                  <a:lumOff val="40000"/>
                </a:schemeClr>
              </a:solidFill>
              <a:uFillTx/>
              <a:latin typeface="+mj-lt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2721495-7E82-4BE5-8030-C2935A4A6834}"/>
              </a:ext>
            </a:extLst>
          </p:cNvPr>
          <p:cNvSpPr txBox="1"/>
          <p:nvPr/>
        </p:nvSpPr>
        <p:spPr>
          <a:xfrm>
            <a:off x="2291112" y="281829"/>
            <a:ext cx="760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Cambios en la estructura de la columna de agua. Observaciones</a:t>
            </a:r>
          </a:p>
        </p:txBody>
      </p:sp>
    </p:spTree>
    <p:extLst>
      <p:ext uri="{BB962C8B-B14F-4D97-AF65-F5344CB8AC3E}">
        <p14:creationId xmlns:p14="http://schemas.microsoft.com/office/powerpoint/2010/main" val="185703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349B11-AAE4-45E2-B320-2066153BE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0358" y="-1220846"/>
            <a:ext cx="6251284" cy="990640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E35ACAC-2787-4EDF-989E-CF8901BF7EB3}"/>
              </a:ext>
            </a:extLst>
          </p:cNvPr>
          <p:cNvSpPr txBox="1"/>
          <p:nvPr/>
        </p:nvSpPr>
        <p:spPr>
          <a:xfrm>
            <a:off x="2291112" y="281829"/>
            <a:ext cx="760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Cambios en la estructura de la columna de agua. Observaciones</a:t>
            </a: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7BFB7244-8BDF-43D4-B70E-625D2D68226F}"/>
              </a:ext>
            </a:extLst>
          </p:cNvPr>
          <p:cNvSpPr txBox="1"/>
          <p:nvPr/>
        </p:nvSpPr>
        <p:spPr>
          <a:xfrm>
            <a:off x="3320426" y="2696762"/>
            <a:ext cx="5709274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6" name="TextBox 52">
            <a:extLst>
              <a:ext uri="{FF2B5EF4-FFF2-40B4-BE49-F238E27FC236}">
                <a16:creationId xmlns:a16="http://schemas.microsoft.com/office/drawing/2014/main" id="{BA8A1754-91FC-4511-AAA6-CC6EA6986C1B}"/>
              </a:ext>
            </a:extLst>
          </p:cNvPr>
          <p:cNvSpPr txBox="1"/>
          <p:nvPr/>
        </p:nvSpPr>
        <p:spPr>
          <a:xfrm>
            <a:off x="3798125" y="4565887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Pendiente de la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picnoclina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principal, b</a:t>
            </a:r>
            <a:r>
              <a:rPr lang="es-ES" sz="1500" b="1" i="0" u="none" strike="noStrike" kern="1200" cap="none" spc="0" baseline="-25000" dirty="0">
                <a:solidFill>
                  <a:srgbClr val="595959"/>
                </a:solidFill>
                <a:uFillTx/>
                <a:latin typeface="+mj-lt"/>
              </a:rPr>
              <a:t>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B60EBDDC-0A47-4DC3-9225-7BAD9B6A566F}"/>
              </a:ext>
            </a:extLst>
          </p:cNvPr>
          <p:cNvSpPr txBox="1"/>
          <p:nvPr/>
        </p:nvSpPr>
        <p:spPr>
          <a:xfrm>
            <a:off x="3320426" y="814464"/>
            <a:ext cx="5709274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0743DFD8-16AB-415F-BC4B-C76400465204}"/>
              </a:ext>
            </a:extLst>
          </p:cNvPr>
          <p:cNvSpPr txBox="1"/>
          <p:nvPr/>
        </p:nvSpPr>
        <p:spPr>
          <a:xfrm>
            <a:off x="2427797" y="1137629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G4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9" name="TextBox 52">
            <a:extLst>
              <a:ext uri="{FF2B5EF4-FFF2-40B4-BE49-F238E27FC236}">
                <a16:creationId xmlns:a16="http://schemas.microsoft.com/office/drawing/2014/main" id="{8906CDEA-6E80-4A0E-8036-DDA92BFEBCBA}"/>
              </a:ext>
            </a:extLst>
          </p:cNvPr>
          <p:cNvSpPr txBox="1"/>
          <p:nvPr/>
        </p:nvSpPr>
        <p:spPr>
          <a:xfrm>
            <a:off x="2400089" y="3019927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69854199-196E-492D-BBA7-7587ABB46978}"/>
              </a:ext>
            </a:extLst>
          </p:cNvPr>
          <p:cNvSpPr txBox="1"/>
          <p:nvPr/>
        </p:nvSpPr>
        <p:spPr>
          <a:xfrm>
            <a:off x="2427796" y="4902407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dirty="0">
                <a:solidFill>
                  <a:srgbClr val="595959"/>
                </a:solidFill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32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6FA272-28E3-47D2-BF38-11C9B43C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3573" y="-1117836"/>
            <a:ext cx="6204854" cy="97468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566CE7-B6FF-44FD-A24F-40A86F0CC32D}"/>
              </a:ext>
            </a:extLst>
          </p:cNvPr>
          <p:cNvSpPr txBox="1"/>
          <p:nvPr/>
        </p:nvSpPr>
        <p:spPr>
          <a:xfrm>
            <a:off x="2291112" y="281829"/>
            <a:ext cx="760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Cambios en la estructura de la columna de agua. Observaciones</a:t>
            </a: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BD37DBAB-6453-416F-905E-9DF79FD781D5}"/>
              </a:ext>
            </a:extLst>
          </p:cNvPr>
          <p:cNvSpPr txBox="1"/>
          <p:nvPr/>
        </p:nvSpPr>
        <p:spPr>
          <a:xfrm>
            <a:off x="3320426" y="2696762"/>
            <a:ext cx="5785474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6" name="TextBox 52">
            <a:extLst>
              <a:ext uri="{FF2B5EF4-FFF2-40B4-BE49-F238E27FC236}">
                <a16:creationId xmlns:a16="http://schemas.microsoft.com/office/drawing/2014/main" id="{B7A36CD4-F816-41E9-9A76-85DD60E2D5B8}"/>
              </a:ext>
            </a:extLst>
          </p:cNvPr>
          <p:cNvSpPr txBox="1"/>
          <p:nvPr/>
        </p:nvSpPr>
        <p:spPr>
          <a:xfrm>
            <a:off x="3798125" y="4565887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Pendiente de la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picnoclina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principal, b</a:t>
            </a:r>
            <a:r>
              <a:rPr lang="es-ES" sz="1500" b="1" i="0" u="none" strike="noStrike" kern="1200" cap="none" spc="0" baseline="-25000" dirty="0">
                <a:solidFill>
                  <a:srgbClr val="595959"/>
                </a:solidFill>
                <a:uFillTx/>
                <a:latin typeface="+mj-lt"/>
              </a:rPr>
              <a:t>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2B86ACE3-8EFF-4D43-A9DE-41D891D658D5}"/>
              </a:ext>
            </a:extLst>
          </p:cNvPr>
          <p:cNvSpPr txBox="1"/>
          <p:nvPr/>
        </p:nvSpPr>
        <p:spPr>
          <a:xfrm>
            <a:off x="3320426" y="814464"/>
            <a:ext cx="5785474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CC3F342D-2A41-466D-8C50-EAD239FE6E9A}"/>
              </a:ext>
            </a:extLst>
          </p:cNvPr>
          <p:cNvSpPr txBox="1"/>
          <p:nvPr/>
        </p:nvSpPr>
        <p:spPr>
          <a:xfrm>
            <a:off x="2427797" y="1137629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G4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9" name="TextBox 52">
            <a:extLst>
              <a:ext uri="{FF2B5EF4-FFF2-40B4-BE49-F238E27FC236}">
                <a16:creationId xmlns:a16="http://schemas.microsoft.com/office/drawing/2014/main" id="{2C62A865-DD4F-4547-922D-AD90D504FBD8}"/>
              </a:ext>
            </a:extLst>
          </p:cNvPr>
          <p:cNvSpPr txBox="1"/>
          <p:nvPr/>
        </p:nvSpPr>
        <p:spPr>
          <a:xfrm>
            <a:off x="2400089" y="3019927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009BF801-390E-46AD-8B28-20A43C59C042}"/>
              </a:ext>
            </a:extLst>
          </p:cNvPr>
          <p:cNvSpPr txBox="1"/>
          <p:nvPr/>
        </p:nvSpPr>
        <p:spPr>
          <a:xfrm>
            <a:off x="2427796" y="4902407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dirty="0">
                <a:solidFill>
                  <a:srgbClr val="595959"/>
                </a:solidFill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90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123DCC9-317D-1CA3-3291-533D6E0CA53D}"/>
              </a:ext>
            </a:extLst>
          </p:cNvPr>
          <p:cNvGrpSpPr/>
          <p:nvPr/>
        </p:nvGrpSpPr>
        <p:grpSpPr>
          <a:xfrm>
            <a:off x="1028734" y="1190454"/>
            <a:ext cx="6299200" cy="5046345"/>
            <a:chOff x="1219200" y="1299210"/>
            <a:chExt cx="4876800" cy="4081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858D1D-5709-651B-DB10-DCD4FBC9F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3" t="5821" r="54739"/>
            <a:stretch/>
          </p:blipFill>
          <p:spPr>
            <a:xfrm>
              <a:off x="1219200" y="1477010"/>
              <a:ext cx="2273300" cy="39039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A6A7A1-75D4-141A-3961-3AEA393B4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36" t="5821" r="16013"/>
            <a:stretch/>
          </p:blipFill>
          <p:spPr>
            <a:xfrm>
              <a:off x="3225800" y="1477010"/>
              <a:ext cx="2133600" cy="39039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E68A57-B237-0C4C-E2E4-F15F222AD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65" t="5821" r="1144"/>
            <a:stretch/>
          </p:blipFill>
          <p:spPr>
            <a:xfrm>
              <a:off x="5156200" y="1299210"/>
              <a:ext cx="939800" cy="390398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A2A6F09-6642-6F84-8C3E-D89F51583A39}"/>
              </a:ext>
            </a:extLst>
          </p:cNvPr>
          <p:cNvSpPr txBox="1"/>
          <p:nvPr/>
        </p:nvSpPr>
        <p:spPr>
          <a:xfrm>
            <a:off x="96686" y="2317827"/>
            <a:ext cx="120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CMIP6</a:t>
            </a:r>
          </a:p>
          <a:p>
            <a:r>
              <a:rPr lang="en-ES" dirty="0"/>
              <a:t>ensemble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6F805-613D-DFB2-8574-30C394D4FA6B}"/>
              </a:ext>
            </a:extLst>
          </p:cNvPr>
          <p:cNvSpPr txBox="1"/>
          <p:nvPr/>
        </p:nvSpPr>
        <p:spPr>
          <a:xfrm>
            <a:off x="239710" y="4415812"/>
            <a:ext cx="102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CORA</a:t>
            </a:r>
          </a:p>
        </p:txBody>
      </p:sp>
      <p:sp>
        <p:nvSpPr>
          <p:cNvPr id="9" name="CuadroTexto 3">
            <a:extLst>
              <a:ext uri="{FF2B5EF4-FFF2-40B4-BE49-F238E27FC236}">
                <a16:creationId xmlns:a16="http://schemas.microsoft.com/office/drawing/2014/main" id="{E5E99194-8B14-1C45-E65B-253DC1914D85}"/>
              </a:ext>
            </a:extLst>
          </p:cNvPr>
          <p:cNvSpPr txBox="1"/>
          <p:nvPr/>
        </p:nvSpPr>
        <p:spPr>
          <a:xfrm>
            <a:off x="2790459" y="281829"/>
            <a:ext cx="661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93B00-9F99-BC47-F603-5B855F7F31A7}"/>
              </a:ext>
            </a:extLst>
          </p:cNvPr>
          <p:cNvSpPr txBox="1"/>
          <p:nvPr/>
        </p:nvSpPr>
        <p:spPr>
          <a:xfrm>
            <a:off x="2986651" y="961054"/>
            <a:ext cx="290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Layer Depth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E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12CD4DC-E7FD-CE5C-CC3A-AA2395FFD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79302"/>
              </p:ext>
            </p:extLst>
          </p:nvPr>
        </p:nvGraphicFramePr>
        <p:xfrm>
          <a:off x="7327934" y="2336954"/>
          <a:ext cx="4401870" cy="2791600"/>
        </p:xfrm>
        <a:graphic>
          <a:graphicData uri="http://schemas.openxmlformats.org/drawingml/2006/table">
            <a:tbl>
              <a:tblPr/>
              <a:tblGrid>
                <a:gridCol w="1102588">
                  <a:extLst>
                    <a:ext uri="{9D8B030D-6E8A-4147-A177-3AD203B41FA5}">
                      <a16:colId xmlns:a16="http://schemas.microsoft.com/office/drawing/2014/main" val="3209829610"/>
                    </a:ext>
                  </a:extLst>
                </a:gridCol>
                <a:gridCol w="1102588">
                  <a:extLst>
                    <a:ext uri="{9D8B030D-6E8A-4147-A177-3AD203B41FA5}">
                      <a16:colId xmlns:a16="http://schemas.microsoft.com/office/drawing/2014/main" val="2379776447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3166621788"/>
                    </a:ext>
                  </a:extLst>
                </a:gridCol>
                <a:gridCol w="1034735">
                  <a:extLst>
                    <a:ext uri="{9D8B030D-6E8A-4147-A177-3AD203B41FA5}">
                      <a16:colId xmlns:a16="http://schemas.microsoft.com/office/drawing/2014/main" val="3653847165"/>
                    </a:ext>
                  </a:extLst>
                </a:gridCol>
              </a:tblGrid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NorESM2-LM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ACCESS-ESM1-5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NESM3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AWI-CM-1-1-MR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50147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E3SM-1-0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CESM2-WACCM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SAM0-UNICON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CESM2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313135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E3SM-1-1-EC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NASA-GISS-E2-1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CAMS-CSM1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MRI-ESM2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957511"/>
                  </a:ext>
                </a:extLst>
              </a:tr>
              <a:tr h="230884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GFDL-ESM4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GFDL-CM4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FGOALS-f3-L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EC-Earth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126215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MIROC6-LR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dirty="0">
                          <a:effectLst/>
                        </a:rPr>
                        <a:t>IPSL-CM6A-LR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ACCESS-CM2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FIO-ESM2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737969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BCC-ESM1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MPI-ESM1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EC-Earth-Veg-LR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UKESM-1-1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805623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CanESM5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BCC-CSM2-MR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CMCC-CM2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ES" sz="12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9797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5A7DE78-EEF3-CB29-BEEE-7545B3934FA9}"/>
              </a:ext>
            </a:extLst>
          </p:cNvPr>
          <p:cNvSpPr txBox="1"/>
          <p:nvPr/>
        </p:nvSpPr>
        <p:spPr>
          <a:xfrm>
            <a:off x="8074719" y="1357073"/>
            <a:ext cx="290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CMIP6 historical simulations (1970-2014), </a:t>
            </a:r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r1i1p1f1,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  <a:r>
              <a:rPr lang="en-GB" baseline="300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E702A8-D3DA-0774-A5C0-7F452B23AFBE}"/>
              </a:ext>
            </a:extLst>
          </p:cNvPr>
          <p:cNvSpPr/>
          <p:nvPr/>
        </p:nvSpPr>
        <p:spPr>
          <a:xfrm>
            <a:off x="2753723" y="2288351"/>
            <a:ext cx="292100" cy="233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3366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3">
            <a:extLst>
              <a:ext uri="{FF2B5EF4-FFF2-40B4-BE49-F238E27FC236}">
                <a16:creationId xmlns:a16="http://schemas.microsoft.com/office/drawing/2014/main" id="{E5E99194-8B14-1C45-E65B-253DC1914D85}"/>
              </a:ext>
            </a:extLst>
          </p:cNvPr>
          <p:cNvSpPr txBox="1"/>
          <p:nvPr/>
        </p:nvSpPr>
        <p:spPr>
          <a:xfrm>
            <a:off x="2790459" y="281829"/>
            <a:ext cx="661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12CD4DC-E7FD-CE5C-CC3A-AA2395FFDBB7}"/>
              </a:ext>
            </a:extLst>
          </p:cNvPr>
          <p:cNvGraphicFramePr>
            <a:graphicFrameLocks noGrp="1"/>
          </p:cNvGraphicFramePr>
          <p:nvPr/>
        </p:nvGraphicFramePr>
        <p:xfrm>
          <a:off x="7327934" y="2336954"/>
          <a:ext cx="4401870" cy="2791600"/>
        </p:xfrm>
        <a:graphic>
          <a:graphicData uri="http://schemas.openxmlformats.org/drawingml/2006/table">
            <a:tbl>
              <a:tblPr/>
              <a:tblGrid>
                <a:gridCol w="1102588">
                  <a:extLst>
                    <a:ext uri="{9D8B030D-6E8A-4147-A177-3AD203B41FA5}">
                      <a16:colId xmlns:a16="http://schemas.microsoft.com/office/drawing/2014/main" val="3209829610"/>
                    </a:ext>
                  </a:extLst>
                </a:gridCol>
                <a:gridCol w="1102588">
                  <a:extLst>
                    <a:ext uri="{9D8B030D-6E8A-4147-A177-3AD203B41FA5}">
                      <a16:colId xmlns:a16="http://schemas.microsoft.com/office/drawing/2014/main" val="2379776447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3166621788"/>
                    </a:ext>
                  </a:extLst>
                </a:gridCol>
                <a:gridCol w="1034735">
                  <a:extLst>
                    <a:ext uri="{9D8B030D-6E8A-4147-A177-3AD203B41FA5}">
                      <a16:colId xmlns:a16="http://schemas.microsoft.com/office/drawing/2014/main" val="3653847165"/>
                    </a:ext>
                  </a:extLst>
                </a:gridCol>
              </a:tblGrid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NorESM2-LM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ACCESS-ESM1-5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NESM3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AWI-CM-1-1-MR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50147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E3SM-1-0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CESM2-WACCM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SAM0-UNICON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CESM2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313135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E3SM-1-1-EC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NASA-GISS-E2-1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CAMS-CSM1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MRI-ESM2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957511"/>
                  </a:ext>
                </a:extLst>
              </a:tr>
              <a:tr h="230884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GFDL-ESM4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GFDL-CM4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FGOALS-f3-L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EC-Earth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126215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MIROC6-LR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dirty="0">
                          <a:effectLst/>
                        </a:rPr>
                        <a:t>IPSL-CM6A-LR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ACCESS-CM2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FIO-ESM2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737969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BCC-ESM1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MPI-ESM1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EC-Earth-Veg-LR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UKESM-1-1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805623"/>
                  </a:ext>
                </a:extLst>
              </a:tr>
              <a:tr h="426786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CanESM5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BCC-CSM2-MR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>
                          <a:effectLst/>
                        </a:rPr>
                        <a:t>CMCC-CM2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ES" sz="12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9797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9280F1E-A0A8-CEB5-99C7-2254A212D27D}"/>
              </a:ext>
            </a:extLst>
          </p:cNvPr>
          <p:cNvSpPr txBox="1"/>
          <p:nvPr/>
        </p:nvSpPr>
        <p:spPr>
          <a:xfrm>
            <a:off x="8074719" y="1357073"/>
            <a:ext cx="290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CMIP6 historical simulations (1970-2014), </a:t>
            </a:r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r1i1p1f1,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  <a:r>
              <a:rPr lang="en-GB" baseline="300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A6F09-6642-6F84-8C3E-D89F51583A39}"/>
              </a:ext>
            </a:extLst>
          </p:cNvPr>
          <p:cNvSpPr txBox="1"/>
          <p:nvPr/>
        </p:nvSpPr>
        <p:spPr>
          <a:xfrm>
            <a:off x="96686" y="2317827"/>
            <a:ext cx="120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CMIP6</a:t>
            </a:r>
          </a:p>
          <a:p>
            <a:r>
              <a:rPr lang="en-ES" dirty="0"/>
              <a:t>ensemble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6F805-613D-DFB2-8574-30C394D4FA6B}"/>
              </a:ext>
            </a:extLst>
          </p:cNvPr>
          <p:cNvSpPr txBox="1"/>
          <p:nvPr/>
        </p:nvSpPr>
        <p:spPr>
          <a:xfrm>
            <a:off x="239710" y="4415812"/>
            <a:ext cx="102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CORA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5F9957-0808-2D28-C35F-94C243F90DCF}"/>
              </a:ext>
            </a:extLst>
          </p:cNvPr>
          <p:cNvSpPr/>
          <p:nvPr/>
        </p:nvSpPr>
        <p:spPr>
          <a:xfrm>
            <a:off x="2575923" y="2453451"/>
            <a:ext cx="292100" cy="233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288401-082E-C22C-2659-D998BB8034C5}"/>
              </a:ext>
            </a:extLst>
          </p:cNvPr>
          <p:cNvGrpSpPr/>
          <p:nvPr/>
        </p:nvGrpSpPr>
        <p:grpSpPr>
          <a:xfrm>
            <a:off x="800216" y="1106533"/>
            <a:ext cx="6518343" cy="5252442"/>
            <a:chOff x="1244418" y="1284219"/>
            <a:chExt cx="5050600" cy="43727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24D8B-D596-886B-2FBC-5FF262575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8" r="53417"/>
            <a:stretch/>
          </p:blipFill>
          <p:spPr>
            <a:xfrm>
              <a:off x="1244418" y="1447800"/>
              <a:ext cx="2411412" cy="41452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49E004D-B3FA-1A68-F8BC-B3E139F09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8" r="16014"/>
            <a:stretch/>
          </p:blipFill>
          <p:spPr>
            <a:xfrm>
              <a:off x="3376043" y="1447801"/>
              <a:ext cx="2192284" cy="420918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B31286-21F5-E1BB-E242-9D657BC1A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73" r="2289"/>
            <a:stretch/>
          </p:blipFill>
          <p:spPr>
            <a:xfrm>
              <a:off x="5406018" y="1284219"/>
              <a:ext cx="889000" cy="414528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E93B00-9F99-BC47-F603-5B855F7F31A7}"/>
              </a:ext>
            </a:extLst>
          </p:cNvPr>
          <p:cNvSpPr txBox="1"/>
          <p:nvPr/>
        </p:nvSpPr>
        <p:spPr>
          <a:xfrm>
            <a:off x="2675903" y="1109602"/>
            <a:ext cx="290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thermocline slope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59853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5D756-78F9-DCC1-2418-2C297E16A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/>
          <a:stretch/>
        </p:blipFill>
        <p:spPr>
          <a:xfrm>
            <a:off x="2384808" y="938766"/>
            <a:ext cx="8211353" cy="498046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E9A82A51-57A5-78AF-EBD9-5CE0029495A1}"/>
              </a:ext>
            </a:extLst>
          </p:cNvPr>
          <p:cNvSpPr txBox="1"/>
          <p:nvPr/>
        </p:nvSpPr>
        <p:spPr>
          <a:xfrm>
            <a:off x="2790459" y="281829"/>
            <a:ext cx="661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</a:t>
            </a:r>
          </a:p>
        </p:txBody>
      </p:sp>
    </p:spTree>
    <p:extLst>
      <p:ext uri="{BB962C8B-B14F-4D97-AF65-F5344CB8AC3E}">
        <p14:creationId xmlns:p14="http://schemas.microsoft.com/office/powerpoint/2010/main" val="177892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3">
            <a:extLst>
              <a:ext uri="{FF2B5EF4-FFF2-40B4-BE49-F238E27FC236}">
                <a16:creationId xmlns:a16="http://schemas.microsoft.com/office/drawing/2014/main" id="{203715FC-F86B-26B3-6C12-1F0CAD98828C}"/>
              </a:ext>
            </a:extLst>
          </p:cNvPr>
          <p:cNvSpPr txBox="1"/>
          <p:nvPr/>
        </p:nvSpPr>
        <p:spPr>
          <a:xfrm>
            <a:off x="2815304" y="281829"/>
            <a:ext cx="656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0462-5880-9247-6FB6-8F436ED34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54" y="1097280"/>
            <a:ext cx="7772400" cy="4663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65C30-5E0A-028E-367E-B870E2733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/>
          <a:stretch/>
        </p:blipFill>
        <p:spPr>
          <a:xfrm>
            <a:off x="2491154" y="1109840"/>
            <a:ext cx="7682803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80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443</Words>
  <Application>Microsoft Macintosh PowerPoint</Application>
  <PresentationFormat>Widescreen</PresentationFormat>
  <Paragraphs>117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Copperplate Gothic Bold</vt:lpstr>
      <vt:lpstr>Montserrat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</dc:creator>
  <cp:lastModifiedBy>Ignasi</cp:lastModifiedBy>
  <cp:revision>13</cp:revision>
  <dcterms:created xsi:type="dcterms:W3CDTF">2024-12-09T12:58:20Z</dcterms:created>
  <dcterms:modified xsi:type="dcterms:W3CDTF">2024-12-10T11:07:30Z</dcterms:modified>
</cp:coreProperties>
</file>